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CC"/>
    <a:srgbClr val="6600FF"/>
    <a:srgbClr val="3333CC"/>
    <a:srgbClr val="CCFFFF"/>
    <a:srgbClr val="66CCFF"/>
    <a:srgbClr val="66FFFF"/>
    <a:srgbClr val="00FFFF"/>
    <a:srgbClr val="CBD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6870-B355-4A92-8FE0-621DE6357AB4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72F2-5F4F-430C-9D47-079D0C61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ap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toc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#toc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hyperlink" Target="http://www.marine-e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GLOBEC Symposium &amp; Celebration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4-5, 2011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Yoder, Member, Ocean Studies Board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:\OSB Globec program\z_old\images\GLOBEC_logo_acronym_onl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3581406" cy="2211129"/>
          </a:xfrm>
          <a:prstGeom prst="rect">
            <a:avLst/>
          </a:prstGeom>
          <a:noFill/>
        </p:spPr>
      </p:pic>
      <p:pic>
        <p:nvPicPr>
          <p:cNvPr id="3" name="Picture 2" descr="S:\OSB Globec program\z_old\images\new 092011\nsf4d NSF 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1789"/>
            <a:ext cx="685800" cy="686211"/>
          </a:xfrm>
          <a:prstGeom prst="rect">
            <a:avLst/>
          </a:prstGeom>
          <a:noFill/>
        </p:spPr>
      </p:pic>
      <p:pic>
        <p:nvPicPr>
          <p:cNvPr id="6" name="Picture 1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447426"/>
            <a:ext cx="2771775" cy="33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0"/>
            <a:ext cx="8643938" cy="464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 private, non-profit organization charged to provide advice to the Nation on science, engineering, and medicine.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National Academy of Sciences (NAS) chartered in 1863; The National Research Council (NRC) is the operating arm of the NAS, NAE, and IOM.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NRC convenes ad hoc committees of experts who serve pro bono, and who are carefully chosen for expertise, balance, and objectivity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All reports go through stringent peer-review and must be approved by both the study committee and the institution.</a:t>
            </a:r>
          </a:p>
          <a:p>
            <a:pPr lvl="0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0033CC"/>
              </a:buClr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Full text and PDF summaries of reports available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for free at </a:t>
            </a:r>
            <a:r>
              <a:rPr lang="en-US" sz="2400" b="1" dirty="0" smtClean="0">
                <a:solidFill>
                  <a:srgbClr val="FFFFFF"/>
                </a:solidFill>
                <a:ea typeface="ＭＳ Ｐゴシック" charset="-128"/>
              </a:rPr>
              <a:t>http://www.nap.edu/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0033CC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74" name="AutoShape 2" descr="data:image/jpg;base64,/9j/4AAQSkZJRgABAQAAAQABAAD/2wCEAAkGBhQSEBQUEhQWFBUWFh0UFBQVGRkWFBccHxgYFx0YFBgXHSYgGRkmHRUcHzsiJCgpLCwtFiExNzAqNSYrLCoBCQoKDgwOGA8PGikkHyAsLCkpKiwsKSkpLCkpKSwsKS8uLCwsLCk1KSwsKSkpLCkpKSwsLCksKSkpLCkpKSwpKf/AABEIAHgAeAMBIgACEQEDEQH/xAAbAAEAAQUBAAAAAAAAAAAAAAAABQEDBAYHAv/EAD0QAAIBAwIDBQQIBAUFAAAAAAECAwAEERIhBQYxEyJBUWEjMnGBFDNCkaGxwdEHUmKSU3KCorIXY3PC8P/EABkBAQADAQEAAAAAAAAAAAAAAAACAwQBBf/EACERAQEAAgIDAAIDAAAAAAAAAAABAhEDMRIhUQRBExRh/9oADAMBAAIRAxEAPwDuNKUoFKUzQKpVi9vkiQvIwVR4n9PWtG4v/EZiStuukfzvuT8F8PnVefJjh2ljjcunQKZrjN3x6eT35XPoGIH3CvVxw65jQSOsioejEn96p/sfIs/i/wBdkpXHLTmO4jPdmf4MdQ/3VtXBv4jZIW4XH/cTp81/apY8+NcvFY3qlWre4V1DIQyncEdDV2tCopSlApSlApSlArE4nxFIImkkOFX7yfAD1NZVcy5940ZZ+yU9yLY+reJ+XT76r5c/DHaeGPlSGWTiNyHlBECN3hkBEHXBJxufE1h8e4MkNw+p1EZ7yBMMxB6BRnAx5nzr1ypZ65ow7YQyd1CMh2C77eQBx86wuP2Dw3EgcYyxIOMKR4afTG3yrFl7x3Wierp5glRnVUg1ZI2JLSMPEA9FOPECtw5guuyiYz++VKQodwBncsehO+PlUryZarHaxjYO6mQ/zEE9fyqY4i+mJ2wDpUthumwJ3q/Dj1jvarLP248LmNvfj0/1RnSfmpyD+FeZ7LC6lIdP5htg+Tqd1NTkvNkL7yWURPmG0/8ArWLPzDHv2VrFHkYOSzEjyPQYrNZj9XbvxTlrmZ7V/Foye8n6r6/tXVrW5WRFdDlWGQa5NxO6UqhSGNVYdQDnUPeBydiMj5EVPfw640Qxt2Ozd6P0PiP1+VXcPJq+Kvkx3Nug0pStrOUpSgUpSgxuIXQjidz9lS33CuKSSFiSdyTk+pO9dZ5ykIsZseQH3kCuV8PXM0Y8O0X/AJCsX5F9yNHFPVZwfTdxKOkUiIPiGGo/3E1etOZZImdGCyx6j7OTvDqfdJ6VFJL7UMf8QMf7smvMg1OdO+pjj1ydvzqjys6W6n7dN5TmecvcMoRSoiiQdAq5JI+JP4Ve54Yiyk0kjoDjyyM1K8NsxFCkY+yoH7/jWHzTBrs5h/QT92/6Vv1fBllnk4/SlK81sZlmdSSR+naL6Mvl8VJFeOG3ZimjkH2GDfLO/wCFV4V9cvzH+1qxB0+VScd1Vs16rF4W2YIif8Nf+IrKr1IwlKUropVaUoI/j9r2ltKg6lDj49f0rjcUhUhh1BBHxBzXczXH+Z+FG3uXTHdJ1p8D+3Ssn5GPVX8V7jD4lHiV8dCdS/Bu8Pzx8qz+UbLtbyIYyFOtvgN/zxWIo7WPA9+MHA8WTrt6r+RPlXR+S+BC3gDMPaSAMx8QPBap48PLJZnlqNhFWL5MxOPNWH4Gr9eZOh+FehemSOFiq0NAK8lvZfDti7/yIT8yNI/E1jRRFiFHUkKPidqyrv2adl9rOqU+vgn+kE/M+lS3I/Cu2ugxHdi75+P2R/8AeVTk3ZEbdTbqFvFpVVHgAPuGKuVSq16jEUpSgUqlVoFQHN3Lv0qLu/WJuh8/NT6Gp+lRykymq7Lr24hExilBZd0bdCSvTwJ8K3DivG3ZYpreYxKV0aD7isPsufsnyyNwKneZeT0ue+vcl/m8G9HH61zriXB5rclZFZQfEZ0N8xsfnWO45ce/jRLM9JO95ovgO+7IPNVGD8GGxqU5eurt7K4dGMjFgI9R1Nt72AflWnQXTp7jMv8AlJGfuq6eKS4+sb5HH5VXOSy7tTuH6gvDJMkFSuPeL9wD4lq99usX1Z1P/idAv/jB3z/UfkKxJZixyzFj5sST+NSPCOXJrg9xcL4u2yD9/lUJ76dt+sK0tGlcIgLMTgAV1rl3gYtYQg3Y9528z+w6Vb5e5YjtV27zn3nPX4DyFTVbeLi8fd7Z+TPy9RSq0pWhUUpSgUrF4nKVglZdisbEHyIUkVpVvzpMLWBZ8R3Mn0dkcfVzo7x6jHq+0A+GXqM5GxFBv9UrRLXnXtOKyQdqoifVbRKPfSWMajJuMEMWdfjCPOrVvxi5gbU9xJOq3U8RRljGUihlkAGlB3iVAoOg14eMMMEAg+B3Fac97dRWqXrXPaahHI8ARBEVcqNEJHf1DXsSTkjcb1Gzc8TxWNyZyEci4NncDGhjG8gEbg7LIAuw6MBtuDQbXd8m2shyYgD5rlfyrE/6fWvk/wDcai+Zeeew4jDF2irFHpFwpzqYynQunbbQBrP+cVsfLt88on1nOi5kjXYDCqRgbdahePG/pLyv15s+U7WM5WJSfNu9+dS6rjpXPz/ELTxGddavCFkijiHv9pChkLZxjD5dPjEPOp/gUdw6RXMt3qV0EjxKiCAKy6gEbGoAZHeJOceu0pjJ05bb22Kq1zC0/iK8sPEGSVSewe6s8DdEXKaXDDBbZZPHaX0qQ5m4rdWXsluGmMqao2KxiaMrLChAwAjBhNgahswG5zt1xv8AStAveZbi1ezEnalS8r3Xbdl2iwjs4wx7Lu6Q8yn/AEmqWfNNzP8ATZIthC0dxbptia3w6suT01GFyD5lfCg6BSofla7lmgE8p+uPaxpt7ONgCikjq2nDH1YjwpQSs0IdSrbhgVI9CMGsCfl+B4oomjBSEo0QPVCmAhU9QRjFSVKCNTl6EQxwhMRxsrIMnIZW1BtWc5zvnxya8S8Kt4vasAgSRrgszYVXZSGcknA2Y+lStQfNti8sKaE7Xs5kmaHb2iqclRnYnxwdiVoIqwi4V3p4njKQHtSBIxiiPXWIidKdTghfhUlBYWV1ZPEoSS2fXq64yWLsctuCGYnPhWuc220t8rNDbzR6IZELSKEkk16cRIuckAjWSdgVGOprbn4cUtZI+/c5RxplcapMg9wvgYB6dPGgjoLrh8ltcsssTQSMxuW15Ulxg6iTtkYx8sV44Lc2EeuaCcEOW1ntXZdSp2jnSxIVtK6jtnAzUDa2NxmN+xnkt7eWN0inVBcsBHIjAAfWdmShXVvs2DsDWZzKsl2itFbTLgXCnWgVm1WcqKcZzgswQZ8aCT4dc8PlhihhdGjSReyAZs9oMyLhjuW2J9d68z8t2CGRWwgEbO8ZldI0R9SMwXUFQHvDIHnUHDwH6RHaRSJduqSgy/SAVMeIJAGiYYKgPjcdDird7wK8N0TKn0hYY4SrDA+kok7uUdfdEoDA4OzFc7Z2Cc4hf8LuYNUksTRReyyrEBBIhj0ELuAy5GOhx6VZMHCxEA0q4usAPJM5kk0OCAru2oAPjoQM+teeY7lrmFSlvdR6J4WZggWYqGcnsxkk6evl39vGsTikMvs5LeK7M3ZaI5JArCT2hJivEYd1QcMG8mONxghs8XKduAwKs+uJoGMjvISjHUy5cnqavxcAhX3Ux7AW2xOOzGcL+J3671JUoLNnarFGkaDCooRR5BQFA+4Uq9SgUpSgVQilKBimKUoGKYpSgYpilKBimmlKCtKUoFKUoP/Z"/>
          <p:cNvSpPr>
            <a:spLocks noChangeAspect="1" noChangeArrowheads="1"/>
          </p:cNvSpPr>
          <p:nvPr/>
        </p:nvSpPr>
        <p:spPr bwMode="auto">
          <a:xfrm>
            <a:off x="63500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g;base64,/9j/4AAQSkZJRgABAQAAAQABAAD/2wCEAAkGBhQSEBQUEhQWFBUWFh0UFBQVGRkWFBccHxgYFx0YFBgXHSYgGRkmHRUcHzsiJCgpLCwtFiExNzAqNSYrLCoBCQoKDgwOGA8PGikkHyAsLCkpKiwsKSkpLCkpKSwsKS8uLCwsLCk1KSwsKSkpLCkpKSwsLCksKSkpLCkpKSwpKf/AABEIAHgAeAMBIgACEQEDEQH/xAAbAAEAAQUBAAAAAAAAAAAAAAAABQEDBAYHAv/EAD0QAAIBAwIDBQQIBAUFAAAAAAECAwAEERIhBQYxEyJBUWEjMnGBFDNCkaGxwdEHUmKSU3KCorIXY3PC8P/EABkBAQADAQEAAAAAAAAAAAAAAAACAwQBBf/EACERAQEAAgIDAAIDAAAAAAAAAAABAhEDMRIhUQRBExRh/9oADAMBAAIRAxEAPwDuNKUoFKUzQKpVi9vkiQvIwVR4n9PWtG4v/EZiStuukfzvuT8F8PnVefJjh2ljjcunQKZrjN3x6eT35XPoGIH3CvVxw65jQSOsioejEn96p/sfIs/i/wBdkpXHLTmO4jPdmf4MdQ/3VtXBv4jZIW4XH/cTp81/apY8+NcvFY3qlWre4V1DIQyncEdDV2tCopSlApSlApSlArE4nxFIImkkOFX7yfAD1NZVcy5940ZZ+yU9yLY+reJ+XT76r5c/DHaeGPlSGWTiNyHlBECN3hkBEHXBJxufE1h8e4MkNw+p1EZ7yBMMxB6BRnAx5nzr1ypZ65ow7YQyd1CMh2C77eQBx86wuP2Dw3EgcYyxIOMKR4afTG3yrFl7x3Wierp5glRnVUg1ZI2JLSMPEA9FOPECtw5guuyiYz++VKQodwBncsehO+PlUryZarHaxjYO6mQ/zEE9fyqY4i+mJ2wDpUthumwJ3q/Dj1jvarLP248LmNvfj0/1RnSfmpyD+FeZ7LC6lIdP5htg+Tqd1NTkvNkL7yWURPmG0/8ArWLPzDHv2VrFHkYOSzEjyPQYrNZj9XbvxTlrmZ7V/Foye8n6r6/tXVrW5WRFdDlWGQa5NxO6UqhSGNVYdQDnUPeBydiMj5EVPfw640Qxt2Ozd6P0PiP1+VXcPJq+Kvkx3Nug0pStrOUpSgUpSgxuIXQjidz9lS33CuKSSFiSdyTk+pO9dZ5ykIsZseQH3kCuV8PXM0Y8O0X/AJCsX5F9yNHFPVZwfTdxKOkUiIPiGGo/3E1etOZZImdGCyx6j7OTvDqfdJ6VFJL7UMf8QMf7smvMg1OdO+pjj1ydvzqjys6W6n7dN5TmecvcMoRSoiiQdAq5JI+JP4Ve54Yiyk0kjoDjyyM1K8NsxFCkY+yoH7/jWHzTBrs5h/QT92/6Vv1fBllnk4/SlK81sZlmdSSR+naL6Mvl8VJFeOG3ZimjkH2GDfLO/wCFV4V9cvzH+1qxB0+VScd1Vs16rF4W2YIif8Nf+IrKr1IwlKUropVaUoI/j9r2ltKg6lDj49f0rjcUhUhh1BBHxBzXczXH+Z+FG3uXTHdJ1p8D+3Ssn5GPVX8V7jD4lHiV8dCdS/Bu8Pzx8qz+UbLtbyIYyFOtvgN/zxWIo7WPA9+MHA8WTrt6r+RPlXR+S+BC3gDMPaSAMx8QPBap48PLJZnlqNhFWL5MxOPNWH4Gr9eZOh+FehemSOFiq0NAK8lvZfDti7/yIT8yNI/E1jRRFiFHUkKPidqyrv2adl9rOqU+vgn+kE/M+lS3I/Cu2ugxHdi75+P2R/8AeVTk3ZEbdTbqFvFpVVHgAPuGKuVSq16jEUpSgUqlVoFQHN3Lv0qLu/WJuh8/NT6Gp+lRykymq7Lr24hExilBZd0bdCSvTwJ8K3DivG3ZYpreYxKV0aD7isPsufsnyyNwKneZeT0ue+vcl/m8G9HH61zriXB5rclZFZQfEZ0N8xsfnWO45ce/jRLM9JO95ovgO+7IPNVGD8GGxqU5eurt7K4dGMjFgI9R1Nt72AflWnQXTp7jMv8AlJGfuq6eKS4+sb5HH5VXOSy7tTuH6gvDJMkFSuPeL9wD4lq99usX1Z1P/idAv/jB3z/UfkKxJZixyzFj5sST+NSPCOXJrg9xcL4u2yD9/lUJ76dt+sK0tGlcIgLMTgAV1rl3gYtYQg3Y9528z+w6Vb5e5YjtV27zn3nPX4DyFTVbeLi8fd7Z+TPy9RSq0pWhUUpSgUrF4nKVglZdisbEHyIUkVpVvzpMLWBZ8R3Mn0dkcfVzo7x6jHq+0A+GXqM5GxFBv9UrRLXnXtOKyQdqoifVbRKPfSWMajJuMEMWdfjCPOrVvxi5gbU9xJOq3U8RRljGUihlkAGlB3iVAoOg14eMMMEAg+B3Fac97dRWqXrXPaahHI8ARBEVcqNEJHf1DXsSTkjcb1Gzc8TxWNyZyEci4NncDGhjG8gEbg7LIAuw6MBtuDQbXd8m2shyYgD5rlfyrE/6fWvk/wDcai+Zeeew4jDF2irFHpFwpzqYynQunbbQBrP+cVsfLt88on1nOi5kjXYDCqRgbdahePG/pLyv15s+U7WM5WJSfNu9+dS6rjpXPz/ELTxGddavCFkijiHv9pChkLZxjD5dPjEPOp/gUdw6RXMt3qV0EjxKiCAKy6gEbGoAZHeJOceu0pjJ05bb22Kq1zC0/iK8sPEGSVSewe6s8DdEXKaXDDBbZZPHaX0qQ5m4rdWXsluGmMqao2KxiaMrLChAwAjBhNgahswG5zt1xv8AStAveZbi1ezEnalS8r3Xbdl2iwjs4wx7Lu6Q8yn/AEmqWfNNzP8ATZIthC0dxbptia3w6suT01GFyD5lfCg6BSofla7lmgE8p+uPaxpt7ONgCikjq2nDH1YjwpQSs0IdSrbhgVI9CMGsCfl+B4oomjBSEo0QPVCmAhU9QRjFSVKCNTl6EQxwhMRxsrIMnIZW1BtWc5zvnxya8S8Kt4vasAgSRrgszYVXZSGcknA2Y+lStQfNti8sKaE7Xs5kmaHb2iqclRnYnxwdiVoIqwi4V3p4njKQHtSBIxiiPXWIidKdTghfhUlBYWV1ZPEoSS2fXq64yWLsctuCGYnPhWuc220t8rNDbzR6IZELSKEkk16cRIuckAjWSdgVGOprbn4cUtZI+/c5RxplcapMg9wvgYB6dPGgjoLrh8ltcsssTQSMxuW15Ulxg6iTtkYx8sV44Lc2EeuaCcEOW1ntXZdSp2jnSxIVtK6jtnAzUDa2NxmN+xnkt7eWN0inVBcsBHIjAAfWdmShXVvs2DsDWZzKsl2itFbTLgXCnWgVm1WcqKcZzgswQZ8aCT4dc8PlhihhdGjSReyAZs9oMyLhjuW2J9d68z8t2CGRWwgEbO8ZldI0R9SMwXUFQHvDIHnUHDwH6RHaRSJduqSgy/SAVMeIJAGiYYKgPjcdDird7wK8N0TKn0hYY4SrDA+kok7uUdfdEoDA4OzFc7Z2Cc4hf8LuYNUksTRReyyrEBBIhj0ELuAy5GOhx6VZMHCxEA0q4usAPJM5kk0OCAru2oAPjoQM+teeY7lrmFSlvdR6J4WZggWYqGcnsxkk6evl39vGsTikMvs5LeK7M3ZaI5JArCT2hJivEYd1QcMG8mONxghs8XKduAwKs+uJoGMjvISjHUy5cnqavxcAhX3Ux7AW2xOOzGcL+J3671JUoLNnarFGkaDCooRR5BQFA+4Uq9SgUpSgVQilKBimKUoGKYpSgYpilKBimmlKCtKUoFKUoP/Z"/>
          <p:cNvSpPr>
            <a:spLocks noChangeAspect="1" noChangeArrowheads="1"/>
          </p:cNvSpPr>
          <p:nvPr/>
        </p:nvSpPr>
        <p:spPr bwMode="auto">
          <a:xfrm>
            <a:off x="63500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The National Academies Pre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2963"/>
            <a:ext cx="4705350" cy="705037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2" y="5753100"/>
            <a:ext cx="1436688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The National Academy</a:t>
            </a:r>
            <a:r>
              <a:rPr kumimoji="0" lang="en-US" sz="4000" i="0" u="none" strike="noStrike" kern="1200" normalizeH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of Sciences</a:t>
            </a:r>
            <a:endParaRPr kumimoji="0" lang="en-US" sz="4000" i="0" u="none" strike="noStrike" kern="1200" normalizeH="0" baseline="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3084" name="Picture 12" descr="NA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Ocean Studies Board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504825" y="1238250"/>
            <a:ext cx="8201025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…explore the science, policies, and infrastructure needed to understand, manage, and conserve coastal and marine environments and resources.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Conducts studies or workshops on emerging scientific and policy issues;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Provides a forum to discuss issues at the interface of ocean science and policy;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Serves as US National Committee for SCOR and the US Committee for the IOC; and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Supports education and outreach activities through the Roger </a:t>
            </a:r>
            <a:r>
              <a:rPr lang="en-US" sz="1800" dirty="0" err="1" smtClean="0">
                <a:solidFill>
                  <a:srgbClr val="FFFFFF"/>
                </a:solidFill>
              </a:rPr>
              <a:t>Revelle</a:t>
            </a:r>
            <a:r>
              <a:rPr lang="en-US" sz="1800" dirty="0" smtClean="0">
                <a:solidFill>
                  <a:srgbClr val="FFFFFF"/>
                </a:solidFill>
              </a:rPr>
              <a:t> Commemorative Lecture, sponsorship of interns and fellows, and participation in the MSPHD’S program.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Jacket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62899">
            <a:off x="566628" y="4984908"/>
            <a:ext cx="1011238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Book Cover">
            <a:hlinkClick r:id="rId3" tooltip="Click here to read this book for free!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953000"/>
            <a:ext cx="914400" cy="144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\\Nrc03\dels-osb\ADMIN\osb_report_covers\150 DPI JPG files\Dynamic Chan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">
            <a:off x="5321422" y="4506411"/>
            <a:ext cx="1258359" cy="188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\\Nrc03\dels-osb\ADMIN\osb_report_covers\150 DPI JPG files\Exploration of the Se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800600"/>
            <a:ext cx="1264059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GLOBEC 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&amp; Legacy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Among many accomplishments, the GLOBEC program “Improved understanding of physical oceanographic phenomena on juvenile cod and haddock populations; and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Improved understanding of the persistence of transients in structured ecological models.” (In: </a:t>
            </a:r>
            <a:r>
              <a:rPr lang="en-US" sz="2400" i="1" dirty="0" smtClean="0">
                <a:solidFill>
                  <a:srgbClr val="FFFFFF"/>
                </a:solidFill>
              </a:rPr>
              <a:t>Global Ocean Science</a:t>
            </a:r>
            <a:r>
              <a:rPr lang="en-US" sz="2400" dirty="0" smtClean="0">
                <a:solidFill>
                  <a:srgbClr val="FFFFFF"/>
                </a:solidFill>
              </a:rPr>
              <a:t>, NRC 1999)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Such global </a:t>
            </a:r>
            <a:r>
              <a:rPr lang="en-US" sz="2400" smtClean="0">
                <a:solidFill>
                  <a:srgbClr val="FFFFFF"/>
                </a:solidFill>
              </a:rPr>
              <a:t>programs leave </a:t>
            </a:r>
            <a:r>
              <a:rPr lang="en-US" sz="2400" dirty="0" smtClean="0">
                <a:solidFill>
                  <a:srgbClr val="FFFFFF"/>
                </a:solidFill>
              </a:rPr>
              <a:t>a “legacy of high-quality, high-resolution, </a:t>
            </a:r>
            <a:r>
              <a:rPr lang="en-US" sz="2400" dirty="0" err="1" smtClean="0">
                <a:solidFill>
                  <a:srgbClr val="FFFFFF"/>
                </a:solidFill>
              </a:rPr>
              <a:t>multiparameter</a:t>
            </a:r>
            <a:r>
              <a:rPr lang="en-US" sz="2400" dirty="0" smtClean="0">
                <a:solidFill>
                  <a:srgbClr val="FFFFFF"/>
                </a:solidFill>
              </a:rPr>
              <a:t> data sets; new and improved facilities and techniques; and a large number of trained technicians and young scientists.” (NRC 1999)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 “The discoveries, data, and facilities will continue to be used to increase the understanding of fundamental earth system processes well after the current generation of programs have ended.” (NRC 1999)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Book Cover">
            <a:hlinkClick r:id="rId2" tooltip="Click here to read this book for free!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144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S:\OSB Globec program\z_old\images\GLOBEC_logo_acronym_on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61003" cy="1148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URRENT Issue C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256" y="152400"/>
            <a:ext cx="2091944" cy="2705100"/>
          </a:xfrm>
          <a:prstGeom prst="rect">
            <a:avLst/>
          </a:prstGeom>
          <a:noFill/>
        </p:spPr>
      </p:pic>
      <p:pic>
        <p:nvPicPr>
          <p:cNvPr id="8" name="Picture 3" descr="Y:\OSB Globec program\images all\image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1524000" cy="2032000"/>
          </a:xfrm>
          <a:prstGeom prst="rect">
            <a:avLst/>
          </a:prstGeom>
          <a:noFill/>
        </p:spPr>
      </p:pic>
      <p:pic>
        <p:nvPicPr>
          <p:cNvPr id="9" name="Picture 4" descr="Y:\OSB Globec program\images all\image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5151" y="5029200"/>
            <a:ext cx="2438400" cy="1828800"/>
          </a:xfrm>
          <a:prstGeom prst="rect">
            <a:avLst/>
          </a:prstGeom>
          <a:noFill/>
        </p:spPr>
      </p:pic>
      <p:pic>
        <p:nvPicPr>
          <p:cNvPr id="11" name="Picture 5" descr="Y:\OSB Globec program\images all\image4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7650" y="304800"/>
            <a:ext cx="1276350" cy="1701800"/>
          </a:xfrm>
          <a:prstGeom prst="rect">
            <a:avLst/>
          </a:prstGeom>
          <a:noFill/>
        </p:spPr>
      </p:pic>
      <p:pic>
        <p:nvPicPr>
          <p:cNvPr id="13" name="Picture 6" descr="Y:\OSB Globec program\z_old\images\copepo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038600"/>
            <a:ext cx="1243052" cy="923819"/>
          </a:xfrm>
          <a:prstGeom prst="rect">
            <a:avLst/>
          </a:prstGeom>
          <a:noFill/>
        </p:spPr>
      </p:pic>
      <p:pic>
        <p:nvPicPr>
          <p:cNvPr id="1028" name="Picture 4" descr="Y:\OSB Globec program\z_old\images\lo-res\Aug7b_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963" y="2971800"/>
            <a:ext cx="1951037" cy="146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Celebration of</a:t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GLOBEC’s Accomplishments!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2" descr="p:\GLOBEC\NEP DSR II 200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4532313"/>
            <a:ext cx="1752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Y:\OSB Globec program\z_old\images\lo-res\slide0022_image001.jpg"/>
          <p:cNvPicPr>
            <a:picLocks noChangeAspect="1" noChangeArrowheads="1"/>
          </p:cNvPicPr>
          <p:nvPr/>
        </p:nvPicPr>
        <p:blipFill>
          <a:blip r:embed="rId10" cstate="print"/>
          <a:srcRect l="7500" t="22916" r="3333" b="6250"/>
          <a:stretch>
            <a:fillRect/>
          </a:stretch>
        </p:blipFill>
        <p:spPr bwMode="auto">
          <a:xfrm>
            <a:off x="0" y="4038600"/>
            <a:ext cx="2038350" cy="1295400"/>
          </a:xfrm>
          <a:prstGeom prst="rect">
            <a:avLst/>
          </a:prstGeom>
          <a:noFill/>
        </p:spPr>
      </p:pic>
      <p:pic>
        <p:nvPicPr>
          <p:cNvPr id="1032" name="Picture 8" descr="Z:\Projects\GLOBEC Symposium\website\Figures\Back up\Penguin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228600"/>
            <a:ext cx="1581150" cy="1858963"/>
          </a:xfrm>
          <a:prstGeom prst="rect">
            <a:avLst/>
          </a:prstGeom>
          <a:noFill/>
        </p:spPr>
      </p:pic>
      <p:pic>
        <p:nvPicPr>
          <p:cNvPr id="14" name="Picture 7" descr="Y:\OSB Globec program\z_old\images\ship12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1143000"/>
            <a:ext cx="2070100" cy="137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245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U.S. GLOBEC Symposium &amp; Celebration October 4-5, 2011  Jim Yoder, Member, Ocean Studies Board</vt:lpstr>
      <vt:lpstr>Slide 2</vt:lpstr>
      <vt:lpstr>The Ocean Studies Board</vt:lpstr>
      <vt:lpstr>U.S. GLOBEC  Accomplishments &amp; Legacy</vt:lpstr>
      <vt:lpstr>Welcome to the Celebration of U.S. GLOBEC’s Accomplishments!</vt:lpstr>
    </vt:vector>
  </TitlesOfParts>
  <Company>The National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cmengelt</dc:creator>
  <cp:lastModifiedBy>cmengelt</cp:lastModifiedBy>
  <cp:revision>27</cp:revision>
  <dcterms:created xsi:type="dcterms:W3CDTF">2011-09-29T19:31:52Z</dcterms:created>
  <dcterms:modified xsi:type="dcterms:W3CDTF">2011-10-03T14:27:56Z</dcterms:modified>
</cp:coreProperties>
</file>